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30"/>
    <a:srgbClr val="003946"/>
    <a:srgbClr val="787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3E6A-92B8-491F-B6E8-21A637F9EAB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C942-2CDC-4EB6-987C-2F84543DB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74995"/>
            <a:ext cx="4173415" cy="480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37" y="1711461"/>
            <a:ext cx="948121" cy="108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539" y="3422066"/>
            <a:ext cx="3443416" cy="539371"/>
          </a:xfrm>
        </p:spPr>
        <p:txBody>
          <a:bodyPr anchor="b">
            <a:normAutofit/>
          </a:bodyPr>
          <a:lstStyle>
            <a:lvl1pPr algn="ctr">
              <a:defRPr sz="2400" baseline="0"/>
            </a:lvl1pPr>
          </a:lstStyle>
          <a:p>
            <a:r>
              <a:rPr lang="en-US" dirty="0"/>
              <a:t>Insert Client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693" y="4209689"/>
            <a:ext cx="2722605" cy="25328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6388" y="5245191"/>
            <a:ext cx="2743200" cy="365125"/>
          </a:xfrm>
        </p:spPr>
        <p:txBody>
          <a:bodyPr/>
          <a:lstStyle>
            <a:lvl1pPr>
              <a:defRPr>
                <a:solidFill>
                  <a:srgbClr val="003946"/>
                </a:solidFill>
              </a:defRPr>
            </a:lvl1pPr>
          </a:lstStyle>
          <a:p>
            <a:fld id="{2A7A21AA-6C82-4EC2-9ACF-FE0FC6F02297}" type="datetime4">
              <a:rPr lang="en-US" smtClean="0"/>
              <a:pPr/>
              <a:t>October 1, 2021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5821" y="3070542"/>
            <a:ext cx="34323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3C4A"/>
                </a:solidFill>
                <a:latin typeface="Raleway" panose="020B0503030101060003" pitchFamily="34" charset="0"/>
              </a:rPr>
              <a:t>Knowledge Anywhere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62556" y="3214241"/>
            <a:ext cx="268023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en-US" sz="900" dirty="0">
                <a:ln w="0"/>
                <a:solidFill>
                  <a:srgbClr val="003C4A"/>
                </a:solidFill>
                <a:latin typeface="Raleway" panose="020B0503030101060003" pitchFamily="34" charset="0"/>
              </a:rPr>
              <a:t>x</a:t>
            </a:r>
            <a:endParaRPr lang="en-US" sz="900" b="0" cap="none" spc="0" dirty="0">
              <a:ln w="0"/>
              <a:solidFill>
                <a:srgbClr val="003C4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3919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8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1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7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0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04C-D43F-4FEA-A097-82C8E5826A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223-51BD-4809-80B1-51089EB3B4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9F3-CDC7-47C8-AA5D-BFAF6591EB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96AA-C383-4144-A99D-CFDC9F4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20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87A82"/>
                </a:solidFill>
                <a:latin typeface="Raleway" panose="020B0503030101060003" pitchFamily="34" charset="0"/>
              </a:defRPr>
            </a:lvl1pPr>
          </a:lstStyle>
          <a:p>
            <a:fld id="{BD3399F3-CDC7-47C8-AA5D-BFAF6591EB79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A82"/>
                </a:solidFill>
                <a:latin typeface="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87A82"/>
                </a:solidFill>
                <a:latin typeface="Raleway" panose="020B0503030101060003" pitchFamily="34" charset="0"/>
              </a:defRPr>
            </a:lvl1pPr>
          </a:lstStyle>
          <a:p>
            <a:fld id="{312996AA-C383-4144-A99D-CFDC9F47AC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3" y="215317"/>
            <a:ext cx="1662724" cy="4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946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2D30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C2D30"/>
          </a:solidFill>
          <a:latin typeface="Raleway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C2D30"/>
          </a:solidFill>
          <a:latin typeface="Raleway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D30"/>
          </a:solidFill>
          <a:latin typeface="Raleway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D30"/>
          </a:solidFill>
          <a:latin typeface="Raleway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B04C-D43F-4FEA-A097-82C8E5826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9223-51BD-4809-80B1-51089EB3B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knowledgeanywhere.com/resourc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owany.zendesk.com/hc/en-us" TargetMode="External"/><Relationship Id="rId5" Type="http://schemas.openxmlformats.org/officeDocument/2006/relationships/hyperlink" Target="http://www.knowledgeanywhere.com/resources/videos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aleway" panose="020B0503030101060003" pitchFamily="34" charset="0"/>
              </a:rPr>
              <a:t>LMS Launch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420" y="3602991"/>
            <a:ext cx="775716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Helping organizations get their online training program off the ground seamlessly.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305689"/>
            <a:ext cx="2633367" cy="724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8" y="6116389"/>
            <a:ext cx="400464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3336" y="6206489"/>
            <a:ext cx="244009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prstClr val="white"/>
                </a:solidFill>
                <a:latin typeface="Raleway" panose="020B0503030101060003" pitchFamily="34" charset="0"/>
              </a:rPr>
              <a:t>www.knowledgeanywhere.com</a:t>
            </a:r>
          </a:p>
        </p:txBody>
      </p:sp>
    </p:spTree>
    <p:extLst>
      <p:ext uri="{BB962C8B-B14F-4D97-AF65-F5344CB8AC3E}">
        <p14:creationId xmlns:p14="http://schemas.microsoft.com/office/powerpoint/2010/main" val="260365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30 Days Prior to Launch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Finalize Name and Tagline for Learning System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Establish goals for system (e.g., 1,000 new users by March 25, 5,000 users by April 20, and 3,000 completed courses by July 20, etc.).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Begin creating/ordering printed material (collateral, table tents, etc.)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Begin building introduction external communication (if system is customer facing)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Email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Website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Social Media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Newsletter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Customer Events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Begin building introduction internal communication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Email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Website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Social Media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Employee Newsletter</a:t>
            </a:r>
          </a:p>
          <a:p>
            <a:pPr marL="742950" lvl="1" indent="-285750"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Posters and Table Tents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5453" y="1549097"/>
            <a:ext cx="938109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003946"/>
                </a:solidFill>
                <a:latin typeface="Raleway" panose="020B0503030101060003" pitchFamily="34" charset="0"/>
              </a:rPr>
              <a:t>*Note: Some of these items might need to begin earlier depending upon the level of brand and cross-functional approval required</a:t>
            </a:r>
            <a:endParaRPr lang="en-US" sz="1200" b="0" cap="none" spc="0" dirty="0">
              <a:ln w="0"/>
              <a:solidFill>
                <a:srgbClr val="003946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66" y="3678382"/>
            <a:ext cx="4770833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30 Days Prior to Launch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brief internal communication to leadership and solicit any feedback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brief description to line management on their responsibilities and solicit feedback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Set up and attend customer or technical support meeting to share the system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Assign individuals who will handle technical support emails and calls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Prepare a Frequently Asked Question (FAQ) Sheet (include how they will contact support)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Set up an email alias for technical support questions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a “teaser” email out (e.g., “Something new is coming your way in 30 days…”)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Prepare press release if system is external facing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Build structure for contest or incentive program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Other</a:t>
            </a:r>
          </a:p>
          <a:p>
            <a:pPr fontAlgn="base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5453" y="1549097"/>
            <a:ext cx="938109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003946"/>
                </a:solidFill>
                <a:latin typeface="Raleway" panose="020B0503030101060003" pitchFamily="34" charset="0"/>
              </a:rPr>
              <a:t>*Note: Some of these items might need to begin earlier depending upon the level of brand and cross-functional approval required</a:t>
            </a:r>
            <a:endParaRPr lang="en-US" sz="1200" b="0" cap="none" spc="0" dirty="0">
              <a:ln w="0"/>
              <a:solidFill>
                <a:srgbClr val="003946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89" y="2379518"/>
            <a:ext cx="3017711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7 Days Prior to Launch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2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internal communication to leadership regarding the new system and goals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communication to line management confirming their responsibilities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Pilot communication with a few users to ensure the instructions are clear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email to customer-facing system regarding the new system with the FAQ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Mail out printed material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Finalize customer email communication, email list, and distribution delivery method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Develop a brief video introduction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Other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82" y="2182091"/>
            <a:ext cx="312301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At Launch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2"/>
            <a:ext cx="5811982" cy="4351338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email communication regarding new system and how to access to the system. Include how they will contact support.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Post announcement (Web, Internal sites, LinkedIn, Twitter)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Post physical collateral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Suggest adding note on customer-facing email signature (e.g., “See our new learning system at…”)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Test email alias for immediate response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reinforcement communication to line management on their responsibilities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Build list of questions to improve instructions and or FAQ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Press Release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Announce contest or incentive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Post video overview and introduction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Other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2" y="2408658"/>
            <a:ext cx="5065568" cy="33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30 Days Post-Launch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2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email communication regarding new program and how to access to the system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Update instruction based upon questions and feedback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Review learner feedback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Review results compared to pre-established goals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Update leadership team on progress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Thank team who participated in the development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Update announcement on website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Touch base with customer service and technical support on awareness and questions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Other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7" y="2243491"/>
            <a:ext cx="3079173" cy="46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60 Days Post-Launch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2"/>
            <a:ext cx="5271655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Send out notice on new courses available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Audit responses to learners’ questions and suggestions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Review learner feedback and look for areas to improve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Post positive comments from learners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Review results compared to pre-established goals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Update leadership team on progress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Provide an update on contest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Complete post launch review with the team. What went well and what could be improved on?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Other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1921512"/>
            <a:ext cx="5370576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Ongoing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2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US" sz="1400" dirty="0"/>
              <a:t>Send out notice on new courses available</a:t>
            </a:r>
          </a:p>
          <a:p>
            <a:pPr fontAlgn="base"/>
            <a:r>
              <a:rPr lang="en-US" sz="1400" dirty="0"/>
              <a:t>Post positive comments from learners</a:t>
            </a:r>
          </a:p>
          <a:p>
            <a:pPr fontAlgn="base"/>
            <a:r>
              <a:rPr lang="en-US" sz="1400" dirty="0"/>
              <a:t>Review results compared to pre-established goals</a:t>
            </a:r>
          </a:p>
          <a:p>
            <a:pPr fontAlgn="base"/>
            <a:r>
              <a:rPr lang="en-US" sz="1400" dirty="0"/>
              <a:t>Update leadership team on progress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1921512"/>
            <a:ext cx="5417126" cy="35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752"/>
            <a:ext cx="10515600" cy="542597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Get started with these great resources.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49730"/>
            <a:ext cx="12573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781198"/>
            <a:ext cx="1066800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4960419"/>
            <a:ext cx="1057275" cy="1038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8340" y="2785409"/>
            <a:ext cx="2428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Video Tutorials</a:t>
            </a:r>
            <a:endParaRPr lang="en-US" sz="2400" b="1" cap="none" spc="0" dirty="0">
              <a:ln w="0"/>
              <a:solidFill>
                <a:srgbClr val="2C2D30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8340" y="4014134"/>
            <a:ext cx="1960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Help Center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8340" y="5248700"/>
            <a:ext cx="26260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Articles + Guides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8340" y="3192055"/>
            <a:ext cx="49984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  <a:hlinkClick r:id="rId5"/>
              </a:rPr>
              <a:t>http://www.knowledgeanywhere.com/resources/videos</a:t>
            </a:r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 </a:t>
            </a:r>
            <a:endParaRPr lang="en-US" sz="1400" cap="none" spc="0" dirty="0">
              <a:ln w="0"/>
              <a:solidFill>
                <a:srgbClr val="2C2D30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8339" y="4475799"/>
            <a:ext cx="36968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  <a:hlinkClick r:id="rId6"/>
              </a:rPr>
              <a:t>https://knowany.zendesk.com/hc/en-us</a:t>
            </a:r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 </a:t>
            </a:r>
            <a:endParaRPr lang="en-US" sz="1400" cap="none" spc="0" dirty="0">
              <a:ln w="0"/>
              <a:solidFill>
                <a:srgbClr val="2C2D30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8340" y="5683707"/>
            <a:ext cx="43877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  <a:hlinkClick r:id="rId7"/>
              </a:rPr>
              <a:t>http://www.knowledgeanywhere.com/resources</a:t>
            </a:r>
            <a:r>
              <a:rPr lang="en-US" sz="1400" dirty="0">
                <a:ln w="0"/>
                <a:solidFill>
                  <a:srgbClr val="2C2D30"/>
                </a:solidFill>
                <a:latin typeface="Raleway" panose="020B0503030101060003" pitchFamily="34" charset="0"/>
              </a:rPr>
              <a:t> </a:t>
            </a:r>
            <a:endParaRPr lang="en-US" sz="1400" cap="none" spc="0" dirty="0">
              <a:ln w="0"/>
              <a:solidFill>
                <a:srgbClr val="2C2D30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5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 [Compatibility Mode]" id="{A2D79A1F-55B9-478D-98F8-63F4272E12B4}" vid="{E0E1BD06-3BFE-4491-9C0F-E69FAF11B17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Anywhere Template-12-2-15</Template>
  <TotalTime>86</TotalTime>
  <Words>640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Office Theme</vt:lpstr>
      <vt:lpstr>1_Office Theme</vt:lpstr>
      <vt:lpstr>LMS Launch Plan</vt:lpstr>
      <vt:lpstr>30 Days Prior to Launch</vt:lpstr>
      <vt:lpstr>30 Days Prior to Launch (cont.)</vt:lpstr>
      <vt:lpstr>7 Days Prior to Launch </vt:lpstr>
      <vt:lpstr>At Launch </vt:lpstr>
      <vt:lpstr>30 Days Post-Launch </vt:lpstr>
      <vt:lpstr>60 Days Post-Launch </vt:lpstr>
      <vt:lpstr>Ongoing</vt:lpstr>
      <vt:lpstr>Need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LMS Launch Plan</dc:title>
  <dc:creator>Sarah J</dc:creator>
  <cp:lastModifiedBy>Barbara Nordin</cp:lastModifiedBy>
  <cp:revision>8</cp:revision>
  <dcterms:created xsi:type="dcterms:W3CDTF">2016-06-27T21:03:40Z</dcterms:created>
  <dcterms:modified xsi:type="dcterms:W3CDTF">2021-10-01T23:12:56Z</dcterms:modified>
</cp:coreProperties>
</file>