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1" r:id="rId2"/>
    <p:sldId id="258" r:id="rId3"/>
    <p:sldId id="259" r:id="rId4"/>
    <p:sldId id="260" r:id="rId5"/>
    <p:sldId id="261" r:id="rId6"/>
    <p:sldId id="262" r:id="rId7"/>
    <p:sldId id="267" r:id="rId8"/>
    <p:sldId id="268" r:id="rId9"/>
    <p:sldId id="263" r:id="rId10"/>
    <p:sldId id="264" r:id="rId11"/>
    <p:sldId id="265" r:id="rId12"/>
    <p:sldId id="266" r:id="rId13"/>
    <p:sldId id="269" r:id="rId14"/>
    <p:sldId id="270"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C9DF"/>
    <a:srgbClr val="003946"/>
    <a:srgbClr val="787A82"/>
    <a:srgbClr val="2C2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63E6A-92B8-491F-B6E8-21A637F9EABB}" type="datetimeFigureOut">
              <a:rPr lang="en-US" smtClean="0"/>
              <a:t>10/1/2021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BC942-2CDC-4EB6-987C-2F84543DB226}" type="slidenum">
              <a:rPr lang="en-US" smtClean="0"/>
              <a:t>‹#›</a:t>
            </a:fld>
            <a:endParaRPr lang="en-US"/>
          </a:p>
        </p:txBody>
      </p:sp>
    </p:spTree>
    <p:extLst>
      <p:ext uri="{BB962C8B-B14F-4D97-AF65-F5344CB8AC3E}">
        <p14:creationId xmlns:p14="http://schemas.microsoft.com/office/powerpoint/2010/main" val="2824506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userDrawn="1"/>
        </p:nvSpPr>
        <p:spPr>
          <a:xfrm>
            <a:off x="0" y="1174995"/>
            <a:ext cx="4173415" cy="480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57937" y="1711461"/>
            <a:ext cx="948121" cy="1082430"/>
          </a:xfrm>
          <a:prstGeom prst="rect">
            <a:avLst/>
          </a:prstGeom>
        </p:spPr>
      </p:pic>
      <p:sp>
        <p:nvSpPr>
          <p:cNvPr id="2" name="Title 1"/>
          <p:cNvSpPr>
            <a:spLocks noGrp="1"/>
          </p:cNvSpPr>
          <p:nvPr>
            <p:ph type="ctrTitle" hasCustomPrompt="1"/>
          </p:nvPr>
        </p:nvSpPr>
        <p:spPr>
          <a:xfrm>
            <a:off x="382539" y="3422066"/>
            <a:ext cx="3443416" cy="539371"/>
          </a:xfrm>
        </p:spPr>
        <p:txBody>
          <a:bodyPr anchor="b">
            <a:normAutofit/>
          </a:bodyPr>
          <a:lstStyle>
            <a:lvl1pPr algn="ctr">
              <a:defRPr sz="2400" baseline="0"/>
            </a:lvl1pPr>
          </a:lstStyle>
          <a:p>
            <a:r>
              <a:rPr lang="en-US" dirty="0"/>
              <a:t>Insert Client Name</a:t>
            </a:r>
          </a:p>
        </p:txBody>
      </p:sp>
      <p:sp>
        <p:nvSpPr>
          <p:cNvPr id="3" name="Subtitle 2"/>
          <p:cNvSpPr>
            <a:spLocks noGrp="1"/>
          </p:cNvSpPr>
          <p:nvPr>
            <p:ph type="subTitle" idx="1" hasCustomPrompt="1"/>
          </p:nvPr>
        </p:nvSpPr>
        <p:spPr>
          <a:xfrm>
            <a:off x="670693" y="4209689"/>
            <a:ext cx="2722605" cy="253282"/>
          </a:xfrm>
        </p:spPr>
        <p:txBody>
          <a:bodyPr>
            <a:normAutofit/>
          </a:bodyPr>
          <a:lstStyle>
            <a:lvl1pPr marL="0" indent="0" algn="ctr">
              <a:buNone/>
              <a:defRPr sz="1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Presentation Title</a:t>
            </a:r>
          </a:p>
        </p:txBody>
      </p:sp>
      <p:sp>
        <p:nvSpPr>
          <p:cNvPr id="4" name="Date Placeholder 3"/>
          <p:cNvSpPr>
            <a:spLocks noGrp="1"/>
          </p:cNvSpPr>
          <p:nvPr>
            <p:ph type="dt" sz="half" idx="10"/>
          </p:nvPr>
        </p:nvSpPr>
        <p:spPr>
          <a:xfrm>
            <a:off x="1206388" y="5245191"/>
            <a:ext cx="2743200" cy="365125"/>
          </a:xfrm>
        </p:spPr>
        <p:txBody>
          <a:bodyPr/>
          <a:lstStyle>
            <a:lvl1pPr>
              <a:defRPr>
                <a:solidFill>
                  <a:srgbClr val="003946"/>
                </a:solidFill>
              </a:defRPr>
            </a:lvl1pPr>
          </a:lstStyle>
          <a:p>
            <a:fld id="{2A7A21AA-6C82-4EC2-9ACF-FE0FC6F02297}" type="datetime4">
              <a:rPr lang="en-US" smtClean="0"/>
              <a:pPr/>
              <a:t>October 1, 2021</a:t>
            </a:fld>
            <a:endParaRPr lang="en-US" dirty="0"/>
          </a:p>
        </p:txBody>
      </p:sp>
      <p:sp>
        <p:nvSpPr>
          <p:cNvPr id="11" name="Rectangle 10"/>
          <p:cNvSpPr/>
          <p:nvPr userDrawn="1"/>
        </p:nvSpPr>
        <p:spPr>
          <a:xfrm>
            <a:off x="315821" y="3070542"/>
            <a:ext cx="3432350" cy="461665"/>
          </a:xfrm>
          <a:prstGeom prst="rect">
            <a:avLst/>
          </a:prstGeom>
          <a:noFill/>
        </p:spPr>
        <p:txBody>
          <a:bodyPr wrap="none" lIns="91440" tIns="45720" rIns="91440" bIns="45720">
            <a:spAutoFit/>
          </a:bodyPr>
          <a:lstStyle/>
          <a:p>
            <a:pPr algn="ctr"/>
            <a:r>
              <a:rPr lang="en-US" sz="2400" b="0" cap="none" spc="0" dirty="0">
                <a:ln w="0"/>
                <a:solidFill>
                  <a:srgbClr val="003C4A"/>
                </a:solidFill>
                <a:latin typeface="Raleway" panose="020B0503030101060003" pitchFamily="34" charset="0"/>
              </a:rPr>
              <a:t>Knowledge Anywhere </a:t>
            </a:r>
          </a:p>
        </p:txBody>
      </p:sp>
      <p:sp>
        <p:nvSpPr>
          <p:cNvPr id="12" name="Rectangle 11"/>
          <p:cNvSpPr/>
          <p:nvPr userDrawn="1"/>
        </p:nvSpPr>
        <p:spPr>
          <a:xfrm>
            <a:off x="3562556" y="3214241"/>
            <a:ext cx="268023" cy="230832"/>
          </a:xfrm>
          <a:prstGeom prst="rect">
            <a:avLst/>
          </a:prstGeom>
          <a:noFill/>
        </p:spPr>
        <p:txBody>
          <a:bodyPr wrap="none" lIns="91440" tIns="45720" rIns="91440" bIns="45720">
            <a:spAutoFit/>
          </a:bodyPr>
          <a:lstStyle/>
          <a:p>
            <a:pPr algn="ctr"/>
            <a:r>
              <a:rPr lang="en-US" sz="800" dirty="0">
                <a:ln w="0"/>
                <a:solidFill>
                  <a:schemeClr val="tx1">
                    <a:lumMod val="75000"/>
                    <a:lumOff val="25000"/>
                  </a:schemeClr>
                </a:solidFill>
                <a:latin typeface="Raleway" panose="020B0503030101060003" pitchFamily="34" charset="0"/>
              </a:rPr>
              <a:t> </a:t>
            </a:r>
            <a:r>
              <a:rPr lang="en-US" sz="900" dirty="0">
                <a:ln w="0"/>
                <a:solidFill>
                  <a:srgbClr val="003C4A"/>
                </a:solidFill>
                <a:latin typeface="Raleway" panose="020B0503030101060003" pitchFamily="34" charset="0"/>
              </a:rPr>
              <a:t>x</a:t>
            </a:r>
            <a:endParaRPr lang="en-US" sz="900" b="0" cap="none" spc="0" dirty="0">
              <a:ln w="0"/>
              <a:solidFill>
                <a:srgbClr val="003C4A"/>
              </a:solidFill>
              <a:latin typeface="Raleway" panose="020B0503030101060003" pitchFamily="34" charset="0"/>
            </a:endParaRPr>
          </a:p>
        </p:txBody>
      </p:sp>
    </p:spTree>
    <p:extLst>
      <p:ext uri="{BB962C8B-B14F-4D97-AF65-F5344CB8AC3E}">
        <p14:creationId xmlns:p14="http://schemas.microsoft.com/office/powerpoint/2010/main" val="727039190"/>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3399F3-CDC7-47C8-AA5D-BFAF6591EB79}"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996AA-C383-4144-A99D-CFDC9F47AC9D}" type="slidenum">
              <a:rPr lang="en-US" smtClean="0"/>
              <a:t>‹#›</a:t>
            </a:fld>
            <a:endParaRPr lang="en-US"/>
          </a:p>
        </p:txBody>
      </p:sp>
    </p:spTree>
    <p:extLst>
      <p:ext uri="{BB962C8B-B14F-4D97-AF65-F5344CB8AC3E}">
        <p14:creationId xmlns:p14="http://schemas.microsoft.com/office/powerpoint/2010/main" val="3692713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3399F3-CDC7-47C8-AA5D-BFAF6591EB79}"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996AA-C383-4144-A99D-CFDC9F47AC9D}" type="slidenum">
              <a:rPr lang="en-US" smtClean="0"/>
              <a:t>‹#›</a:t>
            </a:fld>
            <a:endParaRPr lang="en-US"/>
          </a:p>
        </p:txBody>
      </p:sp>
    </p:spTree>
    <p:extLst>
      <p:ext uri="{BB962C8B-B14F-4D97-AF65-F5344CB8AC3E}">
        <p14:creationId xmlns:p14="http://schemas.microsoft.com/office/powerpoint/2010/main" val="322231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3399F3-CDC7-47C8-AA5D-BFAF6591EB79}"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996AA-C383-4144-A99D-CFDC9F47AC9D}" type="slidenum">
              <a:rPr lang="en-US" smtClean="0"/>
              <a:t>‹#›</a:t>
            </a:fld>
            <a:endParaRPr lang="en-US"/>
          </a:p>
        </p:txBody>
      </p:sp>
    </p:spTree>
    <p:extLst>
      <p:ext uri="{BB962C8B-B14F-4D97-AF65-F5344CB8AC3E}">
        <p14:creationId xmlns:p14="http://schemas.microsoft.com/office/powerpoint/2010/main" val="38484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3399F3-CDC7-47C8-AA5D-BFAF6591EB79}"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996AA-C383-4144-A99D-CFDC9F47AC9D}" type="slidenum">
              <a:rPr lang="en-US" smtClean="0"/>
              <a:t>‹#›</a:t>
            </a:fld>
            <a:endParaRPr lang="en-US"/>
          </a:p>
        </p:txBody>
      </p:sp>
    </p:spTree>
    <p:extLst>
      <p:ext uri="{BB962C8B-B14F-4D97-AF65-F5344CB8AC3E}">
        <p14:creationId xmlns:p14="http://schemas.microsoft.com/office/powerpoint/2010/main" val="3749772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3399F3-CDC7-47C8-AA5D-BFAF6591EB79}"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996AA-C383-4144-A99D-CFDC9F47AC9D}" type="slidenum">
              <a:rPr lang="en-US" smtClean="0"/>
              <a:t>‹#›</a:t>
            </a:fld>
            <a:endParaRPr lang="en-US"/>
          </a:p>
        </p:txBody>
      </p:sp>
    </p:spTree>
    <p:extLst>
      <p:ext uri="{BB962C8B-B14F-4D97-AF65-F5344CB8AC3E}">
        <p14:creationId xmlns:p14="http://schemas.microsoft.com/office/powerpoint/2010/main" val="2762945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3399F3-CDC7-47C8-AA5D-BFAF6591EB79}"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2996AA-C383-4144-A99D-CFDC9F47AC9D}" type="slidenum">
              <a:rPr lang="en-US" smtClean="0"/>
              <a:t>‹#›</a:t>
            </a:fld>
            <a:endParaRPr lang="en-US"/>
          </a:p>
        </p:txBody>
      </p:sp>
    </p:spTree>
    <p:extLst>
      <p:ext uri="{BB962C8B-B14F-4D97-AF65-F5344CB8AC3E}">
        <p14:creationId xmlns:p14="http://schemas.microsoft.com/office/powerpoint/2010/main" val="316746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3399F3-CDC7-47C8-AA5D-BFAF6591EB79}" type="datetimeFigureOut">
              <a:rPr lang="en-US" smtClean="0"/>
              <a:t>10/1/2021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2996AA-C383-4144-A99D-CFDC9F47AC9D}" type="slidenum">
              <a:rPr lang="en-US" smtClean="0"/>
              <a:t>‹#›</a:t>
            </a:fld>
            <a:endParaRPr lang="en-US"/>
          </a:p>
        </p:txBody>
      </p:sp>
    </p:spTree>
    <p:extLst>
      <p:ext uri="{BB962C8B-B14F-4D97-AF65-F5344CB8AC3E}">
        <p14:creationId xmlns:p14="http://schemas.microsoft.com/office/powerpoint/2010/main" val="173832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3399F3-CDC7-47C8-AA5D-BFAF6591EB79}" type="datetimeFigureOut">
              <a:rPr lang="en-US" smtClean="0"/>
              <a:t>10/1/2021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2996AA-C383-4144-A99D-CFDC9F47AC9D}" type="slidenum">
              <a:rPr lang="en-US" smtClean="0"/>
              <a:t>‹#›</a:t>
            </a:fld>
            <a:endParaRPr lang="en-US"/>
          </a:p>
        </p:txBody>
      </p:sp>
    </p:spTree>
    <p:extLst>
      <p:ext uri="{BB962C8B-B14F-4D97-AF65-F5344CB8AC3E}">
        <p14:creationId xmlns:p14="http://schemas.microsoft.com/office/powerpoint/2010/main" val="1263802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3399F3-CDC7-47C8-AA5D-BFAF6591EB79}"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996AA-C383-4144-A99D-CFDC9F47AC9D}" type="slidenum">
              <a:rPr lang="en-US" smtClean="0"/>
              <a:t>‹#›</a:t>
            </a:fld>
            <a:endParaRPr lang="en-US"/>
          </a:p>
        </p:txBody>
      </p:sp>
    </p:spTree>
    <p:extLst>
      <p:ext uri="{BB962C8B-B14F-4D97-AF65-F5344CB8AC3E}">
        <p14:creationId xmlns:p14="http://schemas.microsoft.com/office/powerpoint/2010/main" val="1199107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3399F3-CDC7-47C8-AA5D-BFAF6591EB79}"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996AA-C383-4144-A99D-CFDC9F47AC9D}" type="slidenum">
              <a:rPr lang="en-US" smtClean="0"/>
              <a:t>‹#›</a:t>
            </a:fld>
            <a:endParaRPr lang="en-US"/>
          </a:p>
        </p:txBody>
      </p:sp>
    </p:spTree>
    <p:extLst>
      <p:ext uri="{BB962C8B-B14F-4D97-AF65-F5344CB8AC3E}">
        <p14:creationId xmlns:p14="http://schemas.microsoft.com/office/powerpoint/2010/main" val="399571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2011"/>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187574"/>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787A82"/>
                </a:solidFill>
                <a:latin typeface="Raleway" panose="020B0503030101060003" pitchFamily="34" charset="0"/>
              </a:defRPr>
            </a:lvl1pPr>
          </a:lstStyle>
          <a:p>
            <a:fld id="{BD3399F3-CDC7-47C8-AA5D-BFAF6591EB79}" type="datetimeFigureOut">
              <a:rPr lang="en-US" smtClean="0"/>
              <a:pPr/>
              <a:t>10/1/2021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787A82"/>
                </a:solidFill>
                <a:latin typeface="Raleway" panose="020B0503030101060003"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787A82"/>
                </a:solidFill>
                <a:latin typeface="Raleway" panose="020B0503030101060003" pitchFamily="34" charset="0"/>
              </a:defRPr>
            </a:lvl1pPr>
          </a:lstStyle>
          <a:p>
            <a:fld id="{312996AA-C383-4144-A99D-CFDC9F47AC9D}" type="slidenum">
              <a:rPr lang="en-US" smtClean="0"/>
              <a:pPr/>
              <a:t>‹#›</a:t>
            </a:fld>
            <a:endParaRPr lang="en-US" dirty="0"/>
          </a:p>
        </p:txBody>
      </p:sp>
      <p:pic>
        <p:nvPicPr>
          <p:cNvPr id="7" name="Content Placeholder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1123" y="215317"/>
            <a:ext cx="1662724" cy="457516"/>
          </a:xfrm>
          <a:prstGeom prst="rect">
            <a:avLst/>
          </a:prstGeom>
        </p:spPr>
      </p:pic>
    </p:spTree>
    <p:extLst>
      <p:ext uri="{BB962C8B-B14F-4D97-AF65-F5344CB8AC3E}">
        <p14:creationId xmlns:p14="http://schemas.microsoft.com/office/powerpoint/2010/main" val="426222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rgbClr val="003946"/>
          </a:solidFill>
          <a:latin typeface="Raleway" panose="020B05030301010600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C2D30"/>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C2D30"/>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C2D30"/>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C2D30"/>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C2D30"/>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knowany.zendesk.com/hc/en-us" TargetMode="External"/><Relationship Id="rId7" Type="http://schemas.openxmlformats.org/officeDocument/2006/relationships/image" Target="../media/image22.jpg"/><Relationship Id="rId2" Type="http://schemas.openxmlformats.org/officeDocument/2006/relationships/hyperlink" Target="https://www.knowledgeanywhere.com/resources/videos" TargetMode="Externa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hyperlink" Target="https://www.knowledgeanywhere.com/resources/guid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8246" y="2977662"/>
            <a:ext cx="3587262" cy="758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50270" y="3079263"/>
            <a:ext cx="3143214" cy="1156676"/>
          </a:xfrm>
        </p:spPr>
        <p:txBody>
          <a:bodyPr>
            <a:noAutofit/>
          </a:bodyPr>
          <a:lstStyle/>
          <a:p>
            <a:r>
              <a:rPr lang="en-US" sz="3200" dirty="0"/>
              <a:t>LMS Features &amp; Benefits</a:t>
            </a:r>
          </a:p>
        </p:txBody>
      </p:sp>
      <p:sp>
        <p:nvSpPr>
          <p:cNvPr id="6" name="Text Placeholder 2"/>
          <p:cNvSpPr txBox="1">
            <a:spLocks/>
          </p:cNvSpPr>
          <p:nvPr/>
        </p:nvSpPr>
        <p:spPr>
          <a:xfrm>
            <a:off x="740148" y="4251570"/>
            <a:ext cx="2763458" cy="672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baseline="0">
                <a:solidFill>
                  <a:srgbClr val="2C2D30"/>
                </a:solidFill>
                <a:latin typeface="Raleway" panose="020B05030301010600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2C2D30"/>
                </a:solidFill>
                <a:latin typeface="Raleway" panose="020B05030301010600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2C2D30"/>
                </a:solidFill>
                <a:latin typeface="Raleway" panose="020B05030301010600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C2D30"/>
                </a:solidFill>
                <a:latin typeface="Raleway" panose="020B05030301010600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C2D30"/>
                </a:solidFill>
                <a:latin typeface="Raleway" panose="020B05030301010600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11 ways our LMS can help both learners and administrators get the most out of online training</a:t>
            </a:r>
          </a:p>
        </p:txBody>
      </p:sp>
    </p:spTree>
    <p:extLst>
      <p:ext uri="{BB962C8B-B14F-4D97-AF65-F5344CB8AC3E}">
        <p14:creationId xmlns:p14="http://schemas.microsoft.com/office/powerpoint/2010/main" val="2484152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2011"/>
            <a:ext cx="5382846" cy="1325563"/>
          </a:xfrm>
        </p:spPr>
        <p:txBody>
          <a:bodyPr>
            <a:normAutofit/>
          </a:bodyPr>
          <a:lstStyle/>
          <a:p>
            <a:r>
              <a:rPr lang="en-US" sz="3200" dirty="0"/>
              <a:t>Collect and measure meaningful data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05175" y="0"/>
            <a:ext cx="2767263" cy="6858000"/>
          </a:xfrm>
        </p:spPr>
      </p:pic>
      <p:sp>
        <p:nvSpPr>
          <p:cNvPr id="5" name="Content Placeholder 2"/>
          <p:cNvSpPr txBox="1">
            <a:spLocks/>
          </p:cNvSpPr>
          <p:nvPr/>
        </p:nvSpPr>
        <p:spPr>
          <a:xfrm>
            <a:off x="838201" y="2347995"/>
            <a:ext cx="338889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C2D30"/>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C2D30"/>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C2D30"/>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C2D30"/>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C2D30"/>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Administrators get a bird’s-eye view into the data that are most important to them with our dynamic and intuitive reporting Dashboard.</a:t>
            </a:r>
          </a:p>
          <a:p>
            <a:r>
              <a:rPr lang="en-US" sz="1600" dirty="0"/>
              <a:t>Further drill-down reporting is available within the </a:t>
            </a:r>
            <a:r>
              <a:rPr lang="en-US" sz="1600" b="1" dirty="0"/>
              <a:t>Reports</a:t>
            </a:r>
            <a:r>
              <a:rPr lang="en-US" sz="1600" dirty="0"/>
              <a:t> tab of the LMS. All reports can be exported to Excel.</a:t>
            </a:r>
          </a:p>
        </p:txBody>
      </p:sp>
    </p:spTree>
    <p:extLst>
      <p:ext uri="{BB962C8B-B14F-4D97-AF65-F5344CB8AC3E}">
        <p14:creationId xmlns:p14="http://schemas.microsoft.com/office/powerpoint/2010/main" val="2886671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2011"/>
            <a:ext cx="4570046" cy="1325563"/>
          </a:xfrm>
        </p:spPr>
        <p:txBody>
          <a:bodyPr>
            <a:normAutofit/>
          </a:bodyPr>
          <a:lstStyle/>
          <a:p>
            <a:r>
              <a:rPr lang="en-US" sz="3200" dirty="0"/>
              <a:t>Deliver and manage content with ease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60918" y="1187206"/>
            <a:ext cx="5561965" cy="5033840"/>
          </a:xfrm>
        </p:spPr>
      </p:pic>
      <p:sp>
        <p:nvSpPr>
          <p:cNvPr id="5" name="Content Placeholder 2"/>
          <p:cNvSpPr txBox="1">
            <a:spLocks/>
          </p:cNvSpPr>
          <p:nvPr/>
        </p:nvSpPr>
        <p:spPr>
          <a:xfrm>
            <a:off x="838201" y="2347995"/>
            <a:ext cx="338889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C2D30"/>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C2D30"/>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C2D30"/>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C2D30"/>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C2D30"/>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With our centralized learning platform, you can deliver online courses, self-study courses (such as  webinars), instructor-led classroom courses, assessments, certifications, and compliance content on virtually any mobile device.</a:t>
            </a:r>
          </a:p>
          <a:p>
            <a:r>
              <a:rPr lang="en-US" sz="1600" dirty="0"/>
              <a:t>Adding a course is simple and takes as little as five minutes per course to set up. For online courses, all you need is a SCORM-compliant course file and you’re ready to go!</a:t>
            </a:r>
          </a:p>
        </p:txBody>
      </p:sp>
    </p:spTree>
    <p:extLst>
      <p:ext uri="{BB962C8B-B14F-4D97-AF65-F5344CB8AC3E}">
        <p14:creationId xmlns:p14="http://schemas.microsoft.com/office/powerpoint/2010/main" val="3316637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2011"/>
            <a:ext cx="5164015" cy="1325563"/>
          </a:xfrm>
        </p:spPr>
        <p:txBody>
          <a:bodyPr>
            <a:normAutofit/>
          </a:bodyPr>
          <a:lstStyle/>
          <a:p>
            <a:r>
              <a:rPr lang="en-US" sz="3200" dirty="0"/>
              <a:t>Manage users effortlessly</a:t>
            </a:r>
          </a:p>
        </p:txBody>
      </p:sp>
      <p:pic>
        <p:nvPicPr>
          <p:cNvPr id="5" name="Picture 4"/>
          <p:cNvPicPr>
            <a:picLocks noChangeAspect="1"/>
          </p:cNvPicPr>
          <p:nvPr/>
        </p:nvPicPr>
        <p:blipFill>
          <a:blip r:embed="rId2"/>
          <a:stretch>
            <a:fillRect/>
          </a:stretch>
        </p:blipFill>
        <p:spPr>
          <a:xfrm>
            <a:off x="6236677" y="862011"/>
            <a:ext cx="5684377" cy="5098305"/>
          </a:xfrm>
          <a:prstGeom prst="rect">
            <a:avLst/>
          </a:prstGeom>
        </p:spPr>
      </p:pic>
      <p:sp>
        <p:nvSpPr>
          <p:cNvPr id="6" name="Content Placeholder 2"/>
          <p:cNvSpPr txBox="1">
            <a:spLocks/>
          </p:cNvSpPr>
          <p:nvPr/>
        </p:nvSpPr>
        <p:spPr>
          <a:xfrm>
            <a:off x="838200" y="2187574"/>
            <a:ext cx="338889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C2D30"/>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C2D30"/>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C2D30"/>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C2D30"/>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C2D30"/>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Administrators can quickly add new users, manage user profiles, and email learners directly through the LMS.</a:t>
            </a:r>
          </a:p>
          <a:p>
            <a:r>
              <a:rPr lang="en-US" sz="1600" dirty="0"/>
              <a:t>Administrators can assign curriculum to learners based on user roles, departments, or any other custom factor—making it fast and easy to manage learning tracks or certification pathways.</a:t>
            </a:r>
          </a:p>
        </p:txBody>
      </p:sp>
      <p:sp>
        <p:nvSpPr>
          <p:cNvPr id="7" name="Right Arrow 6"/>
          <p:cNvSpPr/>
          <p:nvPr/>
        </p:nvSpPr>
        <p:spPr>
          <a:xfrm>
            <a:off x="7219565" y="5304852"/>
            <a:ext cx="376989" cy="156663"/>
          </a:xfrm>
          <a:prstGeom prst="rightArrow">
            <a:avLst/>
          </a:prstGeom>
          <a:solidFill>
            <a:srgbClr val="46C9DF"/>
          </a:solidFill>
          <a:ln>
            <a:solidFill>
              <a:srgbClr val="46C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460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2011"/>
            <a:ext cx="5164015" cy="1325563"/>
          </a:xfrm>
        </p:spPr>
        <p:txBody>
          <a:bodyPr>
            <a:normAutofit/>
          </a:bodyPr>
          <a:lstStyle/>
          <a:p>
            <a:r>
              <a:rPr lang="en-US" sz="3200" dirty="0"/>
              <a:t>Get learner feedback.</a:t>
            </a:r>
          </a:p>
        </p:txBody>
      </p:sp>
      <p:sp>
        <p:nvSpPr>
          <p:cNvPr id="6" name="Content Placeholder 2"/>
          <p:cNvSpPr txBox="1">
            <a:spLocks/>
          </p:cNvSpPr>
          <p:nvPr/>
        </p:nvSpPr>
        <p:spPr>
          <a:xfrm>
            <a:off x="838200" y="2187574"/>
            <a:ext cx="338889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C2D30"/>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C2D30"/>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C2D30"/>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C2D30"/>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C2D30"/>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Ensure your courses are up to par with post-course surveys that glean important learner feedback and satisfaction. </a:t>
            </a:r>
          </a:p>
          <a:p>
            <a:r>
              <a:rPr lang="en-US" sz="1600" dirty="0"/>
              <a:t>Administrators can select from an array of question types to build unique surveys at the course or learning path level.</a:t>
            </a:r>
          </a:p>
        </p:txBody>
      </p:sp>
      <p:pic>
        <p:nvPicPr>
          <p:cNvPr id="3" name="Picture 2"/>
          <p:cNvPicPr>
            <a:picLocks noChangeAspect="1"/>
          </p:cNvPicPr>
          <p:nvPr/>
        </p:nvPicPr>
        <p:blipFill>
          <a:blip r:embed="rId2"/>
          <a:stretch>
            <a:fillRect/>
          </a:stretch>
        </p:blipFill>
        <p:spPr>
          <a:xfrm>
            <a:off x="5931877" y="1219015"/>
            <a:ext cx="5415206" cy="5382420"/>
          </a:xfrm>
          <a:prstGeom prst="rect">
            <a:avLst/>
          </a:prstGeom>
        </p:spPr>
      </p:pic>
    </p:spTree>
    <p:extLst>
      <p:ext uri="{BB962C8B-B14F-4D97-AF65-F5344CB8AC3E}">
        <p14:creationId xmlns:p14="http://schemas.microsoft.com/office/powerpoint/2010/main" val="256105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2011"/>
            <a:ext cx="5164015" cy="1325563"/>
          </a:xfrm>
        </p:spPr>
        <p:txBody>
          <a:bodyPr>
            <a:normAutofit/>
          </a:bodyPr>
          <a:lstStyle/>
          <a:p>
            <a:r>
              <a:rPr lang="en-US" sz="3200" dirty="0"/>
              <a:t>Display group-specific messages</a:t>
            </a:r>
          </a:p>
        </p:txBody>
      </p:sp>
      <p:sp>
        <p:nvSpPr>
          <p:cNvPr id="6" name="Content Placeholder 2"/>
          <p:cNvSpPr txBox="1">
            <a:spLocks/>
          </p:cNvSpPr>
          <p:nvPr/>
        </p:nvSpPr>
        <p:spPr>
          <a:xfrm>
            <a:off x="838200" y="2187574"/>
            <a:ext cx="338889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C2D30"/>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C2D30"/>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C2D30"/>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C2D30"/>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C2D30"/>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Convey important company updates, content changes, event registrations, and more with group-specific announcements on the Learner home page. You can even display messages in other languages (optional).</a:t>
            </a:r>
          </a:p>
        </p:txBody>
      </p:sp>
      <p:pic>
        <p:nvPicPr>
          <p:cNvPr id="4" name="Picture 3"/>
          <p:cNvPicPr>
            <a:picLocks noChangeAspect="1"/>
          </p:cNvPicPr>
          <p:nvPr/>
        </p:nvPicPr>
        <p:blipFill>
          <a:blip r:embed="rId2"/>
          <a:stretch>
            <a:fillRect/>
          </a:stretch>
        </p:blipFill>
        <p:spPr>
          <a:xfrm>
            <a:off x="5681562" y="2187574"/>
            <a:ext cx="5907798" cy="3409950"/>
          </a:xfrm>
          <a:prstGeom prst="rect">
            <a:avLst/>
          </a:prstGeom>
        </p:spPr>
      </p:pic>
    </p:spTree>
    <p:extLst>
      <p:ext uri="{BB962C8B-B14F-4D97-AF65-F5344CB8AC3E}">
        <p14:creationId xmlns:p14="http://schemas.microsoft.com/office/powerpoint/2010/main" val="1780717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2011"/>
            <a:ext cx="5164015" cy="1325563"/>
          </a:xfrm>
        </p:spPr>
        <p:txBody>
          <a:bodyPr>
            <a:normAutofit/>
          </a:bodyPr>
          <a:lstStyle/>
          <a:p>
            <a:r>
              <a:rPr lang="en-US" sz="3200" dirty="0"/>
              <a:t>Helpful Resources</a:t>
            </a:r>
          </a:p>
        </p:txBody>
      </p:sp>
      <p:graphicFrame>
        <p:nvGraphicFramePr>
          <p:cNvPr id="3" name="Table 4">
            <a:extLst>
              <a:ext uri="{FF2B5EF4-FFF2-40B4-BE49-F238E27FC236}">
                <a16:creationId xmlns:a16="http://schemas.microsoft.com/office/drawing/2014/main" id="{A2C01FDF-5790-4024-B27A-42CACF21D5D1}"/>
              </a:ext>
            </a:extLst>
          </p:cNvPr>
          <p:cNvGraphicFramePr>
            <a:graphicFrameLocks noGrp="1"/>
          </p:cNvGraphicFramePr>
          <p:nvPr>
            <p:extLst>
              <p:ext uri="{D42A27DB-BD31-4B8C-83A1-F6EECF244321}">
                <p14:modId xmlns:p14="http://schemas.microsoft.com/office/powerpoint/2010/main" val="1629285207"/>
              </p:ext>
            </p:extLst>
          </p:nvPr>
        </p:nvGraphicFramePr>
        <p:xfrm>
          <a:off x="1735908" y="2394857"/>
          <a:ext cx="8128000" cy="3561806"/>
        </p:xfrm>
        <a:graphic>
          <a:graphicData uri="http://schemas.openxmlformats.org/drawingml/2006/table">
            <a:tbl>
              <a:tblPr firstRow="1" bandRow="1">
                <a:tableStyleId>{073A0DAA-6AF3-43AB-8588-CEC1D06C72B9}</a:tableStyleId>
              </a:tblPr>
              <a:tblGrid>
                <a:gridCol w="1442721">
                  <a:extLst>
                    <a:ext uri="{9D8B030D-6E8A-4147-A177-3AD203B41FA5}">
                      <a16:colId xmlns:a16="http://schemas.microsoft.com/office/drawing/2014/main" val="2907051543"/>
                    </a:ext>
                  </a:extLst>
                </a:gridCol>
                <a:gridCol w="6685279">
                  <a:extLst>
                    <a:ext uri="{9D8B030D-6E8A-4147-A177-3AD203B41FA5}">
                      <a16:colId xmlns:a16="http://schemas.microsoft.com/office/drawing/2014/main" val="981131877"/>
                    </a:ext>
                  </a:extLst>
                </a:gridCol>
              </a:tblGrid>
              <a:tr h="11582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Video Tutorials</a:t>
                      </a:r>
                      <a:endParaRPr lang="en-US" sz="1200" dirty="0">
                        <a:hlinkClick r:id="rId2"/>
                      </a:endParaRPr>
                    </a:p>
                    <a:p>
                      <a:pPr marL="457200" lvl="1" indent="0">
                        <a:buNone/>
                      </a:pPr>
                      <a:endParaRPr lang="en-US" sz="1200" dirty="0">
                        <a:hlinkClick r:id="rId2"/>
                      </a:endParaRPr>
                    </a:p>
                    <a:p>
                      <a:pPr marL="457200" lvl="1" indent="0">
                        <a:buNone/>
                      </a:pPr>
                      <a:r>
                        <a:rPr lang="en-US" sz="1200" b="0" dirty="0">
                          <a:hlinkClick r:id="rId2"/>
                        </a:rPr>
                        <a:t>https://www.knowledgeanywhere.com/resources/videos</a:t>
                      </a:r>
                      <a:endParaRPr lang="en-US" sz="1200" b="0" dirty="0"/>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0634961"/>
                  </a:ext>
                </a:extLst>
              </a:tr>
              <a:tr h="121049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p>
                      <a:r>
                        <a:rPr lang="en-US" sz="1600" b="1" dirty="0"/>
                        <a:t>Help Center</a:t>
                      </a:r>
                    </a:p>
                    <a:p>
                      <a:pPr marL="457200" lvl="1" indent="0">
                        <a:buNone/>
                      </a:pPr>
                      <a:r>
                        <a:rPr lang="en-US" sz="1200" dirty="0">
                          <a:hlinkClick r:id="rId3"/>
                        </a:rPr>
                        <a:t>https://knowany.zendesk.com/hc/en-us</a:t>
                      </a:r>
                      <a:endParaRPr lang="en-US" sz="1200" dirty="0"/>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7610172"/>
                  </a:ext>
                </a:extLst>
              </a:tr>
              <a:tr h="113211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1" dirty="0"/>
                    </a:p>
                    <a:p>
                      <a:r>
                        <a:rPr lang="en-US" sz="1600" b="1" dirty="0"/>
                        <a:t>Articles + Guides</a:t>
                      </a:r>
                    </a:p>
                    <a:p>
                      <a:pPr marL="457200" lvl="1" indent="0">
                        <a:buNone/>
                      </a:pPr>
                      <a:r>
                        <a:rPr lang="en-US" sz="1200" dirty="0">
                          <a:hlinkClick r:id="rId4"/>
                        </a:rPr>
                        <a:t>https://www.knowledgeanywhere.com/resources/guides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328152"/>
                  </a:ext>
                </a:extLst>
              </a:tr>
            </a:tbl>
          </a:graphicData>
        </a:graphic>
      </p:graphicFrame>
      <p:pic>
        <p:nvPicPr>
          <p:cNvPr id="9" name="Picture 8" descr="Icon&#10;&#10;Description automatically generated">
            <a:extLst>
              <a:ext uri="{FF2B5EF4-FFF2-40B4-BE49-F238E27FC236}">
                <a16:creationId xmlns:a16="http://schemas.microsoft.com/office/drawing/2014/main" id="{79E36933-F1C5-486D-8D61-E5FDB7B2E9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9696" y="2500904"/>
            <a:ext cx="885093" cy="831451"/>
          </a:xfrm>
          <a:prstGeom prst="rect">
            <a:avLst/>
          </a:prstGeom>
        </p:spPr>
      </p:pic>
      <p:pic>
        <p:nvPicPr>
          <p:cNvPr id="11" name="Picture 10" descr="Icon&#10;&#10;Description automatically generated">
            <a:extLst>
              <a:ext uri="{FF2B5EF4-FFF2-40B4-BE49-F238E27FC236}">
                <a16:creationId xmlns:a16="http://schemas.microsoft.com/office/drawing/2014/main" id="{A1144121-1F47-4413-B951-8173839EE5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6107" y="3697471"/>
            <a:ext cx="907039" cy="831452"/>
          </a:xfrm>
          <a:prstGeom prst="rect">
            <a:avLst/>
          </a:prstGeom>
        </p:spPr>
      </p:pic>
      <p:pic>
        <p:nvPicPr>
          <p:cNvPr id="13" name="Picture 12" descr="Icon&#10;&#10;Description automatically generated">
            <a:extLst>
              <a:ext uri="{FF2B5EF4-FFF2-40B4-BE49-F238E27FC236}">
                <a16:creationId xmlns:a16="http://schemas.microsoft.com/office/drawing/2014/main" id="{203E204C-A632-4F4F-ABFC-C2A1FE800C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6107" y="4924398"/>
            <a:ext cx="945186" cy="869295"/>
          </a:xfrm>
          <a:prstGeom prst="rect">
            <a:avLst/>
          </a:prstGeom>
        </p:spPr>
      </p:pic>
    </p:spTree>
    <p:extLst>
      <p:ext uri="{BB962C8B-B14F-4D97-AF65-F5344CB8AC3E}">
        <p14:creationId xmlns:p14="http://schemas.microsoft.com/office/powerpoint/2010/main" val="41725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989" y="2064971"/>
            <a:ext cx="10515600" cy="2852737"/>
          </a:xfrm>
        </p:spPr>
        <p:txBody>
          <a:bodyPr>
            <a:normAutofit/>
          </a:bodyPr>
          <a:lstStyle/>
          <a:p>
            <a:r>
              <a:rPr lang="en-US" sz="5400" dirty="0"/>
              <a:t>Learner Experience</a:t>
            </a:r>
          </a:p>
        </p:txBody>
      </p:sp>
      <p:sp>
        <p:nvSpPr>
          <p:cNvPr id="3" name="Text Placeholder 2"/>
          <p:cNvSpPr>
            <a:spLocks noGrp="1"/>
          </p:cNvSpPr>
          <p:nvPr>
            <p:ph type="body" idx="1"/>
          </p:nvPr>
        </p:nvSpPr>
        <p:spPr>
          <a:xfrm>
            <a:off x="698989" y="4917708"/>
            <a:ext cx="10515600" cy="1500187"/>
          </a:xfrm>
        </p:spPr>
        <p:txBody>
          <a:bodyPr>
            <a:normAutofit/>
          </a:bodyPr>
          <a:lstStyle/>
          <a:p>
            <a:r>
              <a:rPr lang="en-US" sz="1600" dirty="0"/>
              <a:t>Simple, user-friendly training delivered to today’s learner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620"/>
            <a:ext cx="7876674" cy="3801589"/>
          </a:xfrm>
          <a:prstGeom prst="rect">
            <a:avLst/>
          </a:prstGeom>
        </p:spPr>
      </p:pic>
    </p:spTree>
    <p:extLst>
      <p:ext uri="{BB962C8B-B14F-4D97-AF65-F5344CB8AC3E}">
        <p14:creationId xmlns:p14="http://schemas.microsoft.com/office/powerpoint/2010/main" val="332732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Learn anywhere, anytime</a:t>
            </a:r>
          </a:p>
        </p:txBody>
      </p:sp>
      <p:sp>
        <p:nvSpPr>
          <p:cNvPr id="3" name="Content Placeholder 2"/>
          <p:cNvSpPr>
            <a:spLocks noGrp="1"/>
          </p:cNvSpPr>
          <p:nvPr>
            <p:ph idx="1"/>
          </p:nvPr>
        </p:nvSpPr>
        <p:spPr>
          <a:xfrm>
            <a:off x="838200" y="2187574"/>
            <a:ext cx="3388895" cy="4351338"/>
          </a:xfrm>
        </p:spPr>
        <p:txBody>
          <a:bodyPr>
            <a:normAutofit/>
          </a:bodyPr>
          <a:lstStyle/>
          <a:p>
            <a:r>
              <a:rPr lang="en-US" sz="1800" dirty="0"/>
              <a:t>A </a:t>
            </a:r>
            <a:r>
              <a:rPr lang="en-US" sz="1800" b="1" dirty="0"/>
              <a:t>fully-responsive</a:t>
            </a:r>
            <a:r>
              <a:rPr lang="en-US" sz="1800" dirty="0"/>
              <a:t> LMS allows you to extend training past the cubicle or conference room to reach your audience on virtually any device and at their own pace.</a:t>
            </a:r>
          </a:p>
          <a:p>
            <a:r>
              <a:rPr lang="en-US" sz="1800" dirty="0"/>
              <a:t>Learners can log in, access their course catalog, view their transcript, leave course comments, and more―all from their mobile device.</a:t>
            </a:r>
          </a:p>
        </p:txBody>
      </p:sp>
      <p:pic>
        <p:nvPicPr>
          <p:cNvPr id="4" name="Picture 3"/>
          <p:cNvPicPr>
            <a:picLocks noChangeAspect="1"/>
          </p:cNvPicPr>
          <p:nvPr/>
        </p:nvPicPr>
        <p:blipFill>
          <a:blip r:embed="rId2"/>
          <a:stretch>
            <a:fillRect/>
          </a:stretch>
        </p:blipFill>
        <p:spPr>
          <a:xfrm>
            <a:off x="4722415" y="1748589"/>
            <a:ext cx="7579162" cy="5109411"/>
          </a:xfrm>
          <a:prstGeom prst="rect">
            <a:avLst/>
          </a:prstGeom>
        </p:spPr>
      </p:pic>
    </p:spTree>
    <p:extLst>
      <p:ext uri="{BB962C8B-B14F-4D97-AF65-F5344CB8AC3E}">
        <p14:creationId xmlns:p14="http://schemas.microsoft.com/office/powerpoint/2010/main" val="119600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862011"/>
            <a:ext cx="5498432" cy="1325563"/>
          </a:xfrm>
        </p:spPr>
        <p:txBody>
          <a:bodyPr>
            <a:normAutofit/>
          </a:bodyPr>
          <a:lstStyle/>
          <a:p>
            <a:r>
              <a:rPr lang="en-US" sz="3200" dirty="0"/>
              <a:t>Find everything, right from the homepage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91910" y="0"/>
            <a:ext cx="4420859" cy="6858000"/>
          </a:xfrm>
        </p:spPr>
      </p:pic>
      <p:sp>
        <p:nvSpPr>
          <p:cNvPr id="5" name="Content Placeholder 2"/>
          <p:cNvSpPr txBox="1">
            <a:spLocks/>
          </p:cNvSpPr>
          <p:nvPr/>
        </p:nvSpPr>
        <p:spPr>
          <a:xfrm>
            <a:off x="838201" y="2347995"/>
            <a:ext cx="338889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C2D30"/>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C2D30"/>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C2D30"/>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C2D30"/>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C2D30"/>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Learners have </a:t>
            </a:r>
            <a:r>
              <a:rPr lang="en-US" sz="1600" b="1" dirty="0"/>
              <a:t>instant visibility into their training progress </a:t>
            </a:r>
            <a:r>
              <a:rPr lang="en-US" sz="1600" dirty="0"/>
              <a:t>in the “My Progress” section on the Learner home page.</a:t>
            </a:r>
          </a:p>
          <a:p>
            <a:r>
              <a:rPr lang="en-US" sz="1600" dirty="0"/>
              <a:t>Learners can </a:t>
            </a:r>
            <a:r>
              <a:rPr lang="en-US" sz="1600" b="1" dirty="0"/>
              <a:t>quickly register for or jump to an important, featured course</a:t>
            </a:r>
            <a:r>
              <a:rPr lang="en-US" sz="1600" dirty="0"/>
              <a:t> in just one click.</a:t>
            </a:r>
          </a:p>
          <a:p>
            <a:r>
              <a:rPr lang="en-US" sz="1600" dirty="0"/>
              <a:t>Learners can </a:t>
            </a:r>
            <a:r>
              <a:rPr lang="en-US" sz="1600" b="1" dirty="0"/>
              <a:t>quickly resume the most recent courses </a:t>
            </a:r>
            <a:r>
              <a:rPr lang="en-US" sz="1600" dirty="0"/>
              <a:t>they’ve accessed, eliminating guesswork if it’s been a while since their last login.</a:t>
            </a:r>
          </a:p>
        </p:txBody>
      </p:sp>
      <p:sp>
        <p:nvSpPr>
          <p:cNvPr id="6" name="Right Arrow 5"/>
          <p:cNvSpPr/>
          <p:nvPr/>
        </p:nvSpPr>
        <p:spPr>
          <a:xfrm>
            <a:off x="6521116" y="862011"/>
            <a:ext cx="376989" cy="156663"/>
          </a:xfrm>
          <a:prstGeom prst="rightArrow">
            <a:avLst/>
          </a:prstGeom>
          <a:solidFill>
            <a:srgbClr val="46C9DF"/>
          </a:solidFill>
          <a:ln>
            <a:solidFill>
              <a:srgbClr val="46C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475777" y="3107906"/>
            <a:ext cx="376989" cy="156663"/>
          </a:xfrm>
          <a:prstGeom prst="rightArrow">
            <a:avLst/>
          </a:prstGeom>
          <a:solidFill>
            <a:srgbClr val="46C9DF"/>
          </a:solidFill>
          <a:ln>
            <a:solidFill>
              <a:srgbClr val="46C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475776" y="5353801"/>
            <a:ext cx="376989" cy="156663"/>
          </a:xfrm>
          <a:prstGeom prst="rightArrow">
            <a:avLst/>
          </a:prstGeom>
          <a:solidFill>
            <a:srgbClr val="46C9DF"/>
          </a:solidFill>
          <a:ln>
            <a:solidFill>
              <a:srgbClr val="46C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2007" y="57912"/>
            <a:ext cx="206783" cy="206783"/>
          </a:xfrm>
          <a:prstGeom prst="rect">
            <a:avLst/>
          </a:prstGeom>
        </p:spPr>
      </p:pic>
    </p:spTree>
    <p:extLst>
      <p:ext uri="{BB962C8B-B14F-4D97-AF65-F5344CB8AC3E}">
        <p14:creationId xmlns:p14="http://schemas.microsoft.com/office/powerpoint/2010/main" val="3354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2011"/>
            <a:ext cx="5546558" cy="1325563"/>
          </a:xfrm>
        </p:spPr>
        <p:txBody>
          <a:bodyPr>
            <a:normAutofit fontScale="90000"/>
          </a:bodyPr>
          <a:lstStyle/>
          <a:p>
            <a:r>
              <a:rPr lang="en-US" dirty="0"/>
              <a:t>Take assigned, purchased, or optional courses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89993" y="0"/>
            <a:ext cx="4993066" cy="6858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1372" y="56148"/>
            <a:ext cx="272586" cy="272715"/>
          </a:xfrm>
          <a:prstGeom prst="rect">
            <a:avLst/>
          </a:prstGeom>
        </p:spPr>
      </p:pic>
      <p:sp>
        <p:nvSpPr>
          <p:cNvPr id="6" name="Content Placeholder 2"/>
          <p:cNvSpPr txBox="1">
            <a:spLocks/>
          </p:cNvSpPr>
          <p:nvPr/>
        </p:nvSpPr>
        <p:spPr>
          <a:xfrm>
            <a:off x="838201" y="2347995"/>
            <a:ext cx="338889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C2D30"/>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C2D30"/>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C2D30"/>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C2D30"/>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C2D30"/>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The navigation menu on the left makes it easy for learners to see which learning paths are assigned to them as well as which are available to purchase for further (optional) enrichment.</a:t>
            </a:r>
          </a:p>
          <a:p>
            <a:r>
              <a:rPr lang="en-US" sz="1600" dirty="0"/>
              <a:t>Visibility into a learner’s training progress is reinforced by a training progress bar for each learning path.</a:t>
            </a:r>
          </a:p>
        </p:txBody>
      </p:sp>
      <p:sp>
        <p:nvSpPr>
          <p:cNvPr id="7" name="Right Arrow 6"/>
          <p:cNvSpPr/>
          <p:nvPr/>
        </p:nvSpPr>
        <p:spPr>
          <a:xfrm>
            <a:off x="6521116" y="862011"/>
            <a:ext cx="376989" cy="156663"/>
          </a:xfrm>
          <a:prstGeom prst="rightArrow">
            <a:avLst/>
          </a:prstGeom>
          <a:solidFill>
            <a:srgbClr val="46C9DF"/>
          </a:solidFill>
          <a:ln>
            <a:solidFill>
              <a:srgbClr val="46C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852611" y="4663990"/>
            <a:ext cx="376989" cy="156663"/>
          </a:xfrm>
          <a:prstGeom prst="rightArrow">
            <a:avLst/>
          </a:prstGeom>
          <a:solidFill>
            <a:srgbClr val="46C9DF"/>
          </a:solidFill>
          <a:ln>
            <a:solidFill>
              <a:srgbClr val="46C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243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2011"/>
            <a:ext cx="5731042" cy="1325563"/>
          </a:xfrm>
        </p:spPr>
        <p:txBody>
          <a:bodyPr>
            <a:noAutofit/>
          </a:bodyPr>
          <a:lstStyle/>
          <a:p>
            <a:r>
              <a:rPr lang="en-US" sz="3200" dirty="0"/>
              <a:t>Register for a time that works best for your schedule</a:t>
            </a:r>
          </a:p>
        </p:txBody>
      </p:sp>
      <p:pic>
        <p:nvPicPr>
          <p:cNvPr id="4" name="Picture 3"/>
          <p:cNvPicPr>
            <a:picLocks noChangeAspect="1"/>
          </p:cNvPicPr>
          <p:nvPr/>
        </p:nvPicPr>
        <p:blipFill>
          <a:blip r:embed="rId2"/>
          <a:stretch>
            <a:fillRect/>
          </a:stretch>
        </p:blipFill>
        <p:spPr>
          <a:xfrm>
            <a:off x="7082630" y="1"/>
            <a:ext cx="3449012" cy="3777891"/>
          </a:xfrm>
          <a:prstGeom prst="rect">
            <a:avLst/>
          </a:prstGeom>
        </p:spPr>
      </p:pic>
      <p:pic>
        <p:nvPicPr>
          <p:cNvPr id="5" name="Picture 4"/>
          <p:cNvPicPr>
            <a:picLocks noChangeAspect="1"/>
          </p:cNvPicPr>
          <p:nvPr/>
        </p:nvPicPr>
        <p:blipFill>
          <a:blip r:embed="rId3"/>
          <a:stretch>
            <a:fillRect/>
          </a:stretch>
        </p:blipFill>
        <p:spPr>
          <a:xfrm>
            <a:off x="7158373" y="3513137"/>
            <a:ext cx="3373269" cy="3410566"/>
          </a:xfrm>
          <a:prstGeom prst="rect">
            <a:avLst/>
          </a:prstGeom>
        </p:spPr>
      </p:pic>
      <p:sp>
        <p:nvSpPr>
          <p:cNvPr id="6" name="Content Placeholder 2"/>
          <p:cNvSpPr txBox="1">
            <a:spLocks/>
          </p:cNvSpPr>
          <p:nvPr/>
        </p:nvSpPr>
        <p:spPr>
          <a:xfrm>
            <a:off x="838201" y="2347995"/>
            <a:ext cx="338889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C2D30"/>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C2D30"/>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C2D30"/>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C2D30"/>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C2D30"/>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Learners can take an instructor-led classroom course at a time and location that is best for their schedule with our easy-scheduling tool.</a:t>
            </a:r>
          </a:p>
          <a:p>
            <a:r>
              <a:rPr lang="en-US" sz="1600" dirty="0"/>
              <a:t>After completing a course, learners can leave a course comment, take a course survey, or share that they’ve completed the course to social media (optional).</a:t>
            </a:r>
          </a:p>
        </p:txBody>
      </p:sp>
      <p:sp>
        <p:nvSpPr>
          <p:cNvPr id="7" name="Right Arrow 6"/>
          <p:cNvSpPr/>
          <p:nvPr/>
        </p:nvSpPr>
        <p:spPr>
          <a:xfrm>
            <a:off x="6555018" y="4445332"/>
            <a:ext cx="376989" cy="156663"/>
          </a:xfrm>
          <a:prstGeom prst="rightArrow">
            <a:avLst/>
          </a:prstGeom>
          <a:solidFill>
            <a:srgbClr val="46C9DF"/>
          </a:solidFill>
          <a:ln>
            <a:solidFill>
              <a:srgbClr val="46C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534985" y="6228095"/>
            <a:ext cx="376989" cy="156663"/>
          </a:xfrm>
          <a:prstGeom prst="rightArrow">
            <a:avLst/>
          </a:prstGeom>
          <a:solidFill>
            <a:srgbClr val="46C9DF"/>
          </a:solidFill>
          <a:ln>
            <a:solidFill>
              <a:srgbClr val="46C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7587916" y="3621229"/>
            <a:ext cx="376989" cy="156663"/>
          </a:xfrm>
          <a:prstGeom prst="rightArrow">
            <a:avLst/>
          </a:prstGeom>
          <a:solidFill>
            <a:srgbClr val="46C9DF"/>
          </a:solidFill>
          <a:ln>
            <a:solidFill>
              <a:srgbClr val="46C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175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Find answers instantly</a:t>
            </a:r>
          </a:p>
        </p:txBody>
      </p:sp>
      <p:pic>
        <p:nvPicPr>
          <p:cNvPr id="4" name="Picture 3"/>
          <p:cNvPicPr>
            <a:picLocks noChangeAspect="1"/>
          </p:cNvPicPr>
          <p:nvPr/>
        </p:nvPicPr>
        <p:blipFill>
          <a:blip r:embed="rId2"/>
          <a:stretch>
            <a:fillRect/>
          </a:stretch>
        </p:blipFill>
        <p:spPr>
          <a:xfrm>
            <a:off x="5814555" y="1588842"/>
            <a:ext cx="5347453" cy="4444636"/>
          </a:xfrm>
          <a:prstGeom prst="rect">
            <a:avLst/>
          </a:prstGeom>
        </p:spPr>
      </p:pic>
      <p:sp>
        <p:nvSpPr>
          <p:cNvPr id="5" name="Content Placeholder 2"/>
          <p:cNvSpPr txBox="1">
            <a:spLocks/>
          </p:cNvSpPr>
          <p:nvPr/>
        </p:nvSpPr>
        <p:spPr>
          <a:xfrm>
            <a:off x="838200" y="2187574"/>
            <a:ext cx="338889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C2D30"/>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C2D30"/>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C2D30"/>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C2D30"/>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C2D30"/>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Learners can ask administrators or instructors questions in real-time with the live chat feature―minimizing learner confusion and helping to humanize the online learning experience.</a:t>
            </a:r>
          </a:p>
        </p:txBody>
      </p:sp>
    </p:spTree>
    <p:extLst>
      <p:ext uri="{BB962C8B-B14F-4D97-AF65-F5344CB8AC3E}">
        <p14:creationId xmlns:p14="http://schemas.microsoft.com/office/powerpoint/2010/main" val="1053891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2011"/>
            <a:ext cx="4976355" cy="1325563"/>
          </a:xfrm>
        </p:spPr>
        <p:txBody>
          <a:bodyPr>
            <a:normAutofit/>
          </a:bodyPr>
          <a:lstStyle/>
          <a:p>
            <a:r>
              <a:rPr lang="en-US" sz="3200" dirty="0"/>
              <a:t>Monitor training progress &amp; download certificates</a:t>
            </a:r>
          </a:p>
        </p:txBody>
      </p:sp>
      <p:sp>
        <p:nvSpPr>
          <p:cNvPr id="5" name="Content Placeholder 2"/>
          <p:cNvSpPr txBox="1">
            <a:spLocks/>
          </p:cNvSpPr>
          <p:nvPr/>
        </p:nvSpPr>
        <p:spPr>
          <a:xfrm>
            <a:off x="838200" y="2336066"/>
            <a:ext cx="338889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C2D30"/>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C2D30"/>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C2D30"/>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C2D30"/>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C2D30"/>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 transcript makes it easy for learners to see how they are making progress toward completing their training and gives them easy access to all certificates they have earned through the virtual training portal.</a:t>
            </a:r>
          </a:p>
          <a:p>
            <a:endParaRPr lang="en-US" sz="1600" dirty="0"/>
          </a:p>
        </p:txBody>
      </p:sp>
      <p:pic>
        <p:nvPicPr>
          <p:cNvPr id="6" name="Picture 5"/>
          <p:cNvPicPr>
            <a:picLocks noChangeAspect="1"/>
          </p:cNvPicPr>
          <p:nvPr/>
        </p:nvPicPr>
        <p:blipFill>
          <a:blip r:embed="rId2"/>
          <a:stretch>
            <a:fillRect/>
          </a:stretch>
        </p:blipFill>
        <p:spPr>
          <a:xfrm>
            <a:off x="6076553" y="1836616"/>
            <a:ext cx="5617093" cy="4342422"/>
          </a:xfrm>
          <a:prstGeom prst="rect">
            <a:avLst/>
          </a:prstGeom>
        </p:spPr>
      </p:pic>
      <p:sp>
        <p:nvSpPr>
          <p:cNvPr id="8" name="Right Arrow 7"/>
          <p:cNvSpPr/>
          <p:nvPr/>
        </p:nvSpPr>
        <p:spPr>
          <a:xfrm>
            <a:off x="5568565" y="3347691"/>
            <a:ext cx="376989" cy="156663"/>
          </a:xfrm>
          <a:prstGeom prst="rightArrow">
            <a:avLst/>
          </a:prstGeom>
          <a:solidFill>
            <a:srgbClr val="46C9DF"/>
          </a:solidFill>
          <a:ln>
            <a:solidFill>
              <a:srgbClr val="46C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9924716" y="5395320"/>
            <a:ext cx="376989" cy="156663"/>
          </a:xfrm>
          <a:prstGeom prst="rightArrow">
            <a:avLst/>
          </a:prstGeom>
          <a:solidFill>
            <a:srgbClr val="46C9DF"/>
          </a:solidFill>
          <a:ln>
            <a:solidFill>
              <a:srgbClr val="46C9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7010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989" y="2064971"/>
            <a:ext cx="10515600" cy="2852737"/>
          </a:xfrm>
        </p:spPr>
        <p:txBody>
          <a:bodyPr>
            <a:normAutofit/>
          </a:bodyPr>
          <a:lstStyle/>
          <a:p>
            <a:r>
              <a:rPr lang="en-US" sz="5400" dirty="0"/>
              <a:t>Administrative Experience</a:t>
            </a:r>
          </a:p>
        </p:txBody>
      </p:sp>
      <p:sp>
        <p:nvSpPr>
          <p:cNvPr id="3" name="Text Placeholder 2"/>
          <p:cNvSpPr>
            <a:spLocks noGrp="1"/>
          </p:cNvSpPr>
          <p:nvPr>
            <p:ph type="body" idx="1"/>
          </p:nvPr>
        </p:nvSpPr>
        <p:spPr>
          <a:xfrm>
            <a:off x="698989" y="4917708"/>
            <a:ext cx="10515600" cy="1500187"/>
          </a:xfrm>
        </p:spPr>
        <p:txBody>
          <a:bodyPr>
            <a:normAutofit/>
          </a:bodyPr>
          <a:lstStyle/>
          <a:p>
            <a:r>
              <a:rPr lang="en-US" sz="1600" dirty="0"/>
              <a:t>Intuitive and powerful delivery, management, and reporting for the need-to-know administrator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876674" cy="3801589"/>
          </a:xfrm>
          <a:prstGeom prst="rect">
            <a:avLst/>
          </a:prstGeom>
        </p:spPr>
      </p:pic>
    </p:spTree>
    <p:extLst>
      <p:ext uri="{BB962C8B-B14F-4D97-AF65-F5344CB8AC3E}">
        <p14:creationId xmlns:p14="http://schemas.microsoft.com/office/powerpoint/2010/main" val="2564548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Compatibility Mode]" id="{A2D79A1F-55B9-478D-98F8-63F4272E12B4}" vid="{E0E1BD06-3BFE-4491-9C0F-E69FAF11B1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Knowledge Anywhere Template-12-2-15</Template>
  <TotalTime>1611</TotalTime>
  <Words>670</Words>
  <Application>Microsoft Office PowerPoint</Application>
  <PresentationFormat>Widescreen</PresentationFormat>
  <Paragraphs>48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Raleway</vt:lpstr>
      <vt:lpstr>Office Theme</vt:lpstr>
      <vt:lpstr>PowerPoint Presentation</vt:lpstr>
      <vt:lpstr>Learner Experience</vt:lpstr>
      <vt:lpstr>Learn anywhere, anytime</vt:lpstr>
      <vt:lpstr>Find everything, right from the homepage</vt:lpstr>
      <vt:lpstr>Take assigned, purchased, or optional courses</vt:lpstr>
      <vt:lpstr>Register for a time that works best for your schedule</vt:lpstr>
      <vt:lpstr>Find answers instantly</vt:lpstr>
      <vt:lpstr>Monitor training progress &amp; download certificates</vt:lpstr>
      <vt:lpstr>Administrative Experience</vt:lpstr>
      <vt:lpstr>Collect and measure meaningful data</vt:lpstr>
      <vt:lpstr>Deliver and manage content with ease</vt:lpstr>
      <vt:lpstr>Manage users effortlessly</vt:lpstr>
      <vt:lpstr>Get learner feedback.</vt:lpstr>
      <vt:lpstr>Display group-specific messages</vt:lpstr>
      <vt:lpstr>Helpful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Learner Experience</dc:title>
  <dc:creator>Sarah J</dc:creator>
  <cp:lastModifiedBy>Barbara Nordin</cp:lastModifiedBy>
  <cp:revision>20</cp:revision>
  <dcterms:created xsi:type="dcterms:W3CDTF">2016-06-20T22:45:11Z</dcterms:created>
  <dcterms:modified xsi:type="dcterms:W3CDTF">2021-10-02T05:05:50Z</dcterms:modified>
</cp:coreProperties>
</file>